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304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7232"/>
    <a:srgbClr val="A95C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792" y="738"/>
      </p:cViewPr>
      <p:guideLst>
        <p:guide orient="horz" pos="9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98828"/>
            <a:ext cx="9144000" cy="1061156"/>
          </a:xfrm>
        </p:spPr>
        <p:txBody>
          <a:bodyPr anchor="b"/>
          <a:lstStyle>
            <a:lvl1pPr algn="ctr"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600906"/>
            <a:ext cx="9144000" cy="735894"/>
          </a:xfrm>
        </p:spPr>
        <p:txBody>
          <a:bodyPr/>
          <a:lstStyle>
            <a:lvl1pPr marL="0" indent="0" algn="ctr">
              <a:buNone/>
              <a:defRPr sz="1067"/>
            </a:lvl1pPr>
            <a:lvl2pPr marL="203180" indent="0" algn="ctr">
              <a:buNone/>
              <a:defRPr sz="889"/>
            </a:lvl2pPr>
            <a:lvl3pPr marL="406359" indent="0" algn="ctr">
              <a:buNone/>
              <a:defRPr sz="800"/>
            </a:lvl3pPr>
            <a:lvl4pPr marL="609539" indent="0" algn="ctr">
              <a:buNone/>
              <a:defRPr sz="711"/>
            </a:lvl4pPr>
            <a:lvl5pPr marL="812719" indent="0" algn="ctr">
              <a:buNone/>
              <a:defRPr sz="711"/>
            </a:lvl5pPr>
            <a:lvl6pPr marL="1015898" indent="0" algn="ctr">
              <a:buNone/>
              <a:defRPr sz="711"/>
            </a:lvl6pPr>
            <a:lvl7pPr marL="1219078" indent="0" algn="ctr">
              <a:buNone/>
              <a:defRPr sz="711"/>
            </a:lvl7pPr>
            <a:lvl8pPr marL="1422258" indent="0" algn="ctr">
              <a:buNone/>
              <a:defRPr sz="711"/>
            </a:lvl8pPr>
            <a:lvl9pPr marL="1625437" indent="0" algn="ctr">
              <a:buNone/>
              <a:defRPr sz="711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3868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3792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62278"/>
            <a:ext cx="2628900" cy="258303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2278"/>
            <a:ext cx="7734300" cy="258303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105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5129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59884"/>
            <a:ext cx="10515600" cy="1267883"/>
          </a:xfrm>
        </p:spPr>
        <p:txBody>
          <a:bodyPr anchor="b"/>
          <a:lstStyle>
            <a:lvl1pPr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039761"/>
            <a:ext cx="10515600" cy="666750"/>
          </a:xfrm>
        </p:spPr>
        <p:txBody>
          <a:bodyPr/>
          <a:lstStyle>
            <a:lvl1pPr marL="0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1pPr>
            <a:lvl2pPr marL="203180" indent="0">
              <a:buNone/>
              <a:defRPr sz="889">
                <a:solidFill>
                  <a:schemeClr val="tx1">
                    <a:tint val="82000"/>
                  </a:schemeClr>
                </a:solidFill>
              </a:defRPr>
            </a:lvl2pPr>
            <a:lvl3pPr marL="406359" indent="0">
              <a:buNone/>
              <a:defRPr sz="800">
                <a:solidFill>
                  <a:schemeClr val="tx1">
                    <a:tint val="82000"/>
                  </a:schemeClr>
                </a:solidFill>
              </a:defRPr>
            </a:lvl3pPr>
            <a:lvl4pPr marL="609539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4pPr>
            <a:lvl5pPr marL="812719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5pPr>
            <a:lvl6pPr marL="1015898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6pPr>
            <a:lvl7pPr marL="1219078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7pPr>
            <a:lvl8pPr marL="1422258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8pPr>
            <a:lvl9pPr marL="1625437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9894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3347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2278"/>
            <a:ext cx="10515600" cy="58913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47184"/>
            <a:ext cx="5157787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13367"/>
            <a:ext cx="5157787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47184"/>
            <a:ext cx="5183188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113367"/>
            <a:ext cx="5183188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5204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9672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7154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38856"/>
            <a:ext cx="6172200" cy="2166056"/>
          </a:xfrm>
        </p:spPr>
        <p:txBody>
          <a:bodyPr/>
          <a:lstStyle>
            <a:lvl1pPr>
              <a:defRPr sz="1422"/>
            </a:lvl1pPr>
            <a:lvl2pPr>
              <a:defRPr sz="1244"/>
            </a:lvl2pPr>
            <a:lvl3pPr>
              <a:defRPr sz="1067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2553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38856"/>
            <a:ext cx="6172200" cy="2166056"/>
          </a:xfrm>
        </p:spPr>
        <p:txBody>
          <a:bodyPr anchor="t"/>
          <a:lstStyle>
            <a:lvl1pPr marL="0" indent="0">
              <a:buNone/>
              <a:defRPr sz="1422"/>
            </a:lvl1pPr>
            <a:lvl2pPr marL="203180" indent="0">
              <a:buNone/>
              <a:defRPr sz="1244"/>
            </a:lvl2pPr>
            <a:lvl3pPr marL="406359" indent="0">
              <a:buNone/>
              <a:defRPr sz="1067"/>
            </a:lvl3pPr>
            <a:lvl4pPr marL="609539" indent="0">
              <a:buNone/>
              <a:defRPr sz="889"/>
            </a:lvl4pPr>
            <a:lvl5pPr marL="812719" indent="0">
              <a:buNone/>
              <a:defRPr sz="889"/>
            </a:lvl5pPr>
            <a:lvl6pPr marL="1015898" indent="0">
              <a:buNone/>
              <a:defRPr sz="889"/>
            </a:lvl6pPr>
            <a:lvl7pPr marL="1219078" indent="0">
              <a:buNone/>
              <a:defRPr sz="889"/>
            </a:lvl7pPr>
            <a:lvl8pPr marL="1422258" indent="0">
              <a:buNone/>
              <a:defRPr sz="889"/>
            </a:lvl8pPr>
            <a:lvl9pPr marL="1625437" indent="0">
              <a:buNone/>
              <a:defRPr sz="889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28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2278"/>
            <a:ext cx="10515600" cy="589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811389"/>
            <a:ext cx="10515600" cy="193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A5EE2B-73EF-481A-8452-9E9464C369D1}" type="datetimeFigureOut">
              <a:rPr lang="pt-BR" smtClean="0"/>
              <a:t>28/04/2024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825045"/>
            <a:ext cx="41148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F1113F-8367-428B-8AC7-732DED26DB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816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6359" rtl="0" eaLnBrk="1" latinLnBrk="0" hangingPunct="1">
        <a:lnSpc>
          <a:spcPct val="90000"/>
        </a:lnSpc>
        <a:spcBef>
          <a:spcPct val="0"/>
        </a:spcBef>
        <a:buNone/>
        <a:defRPr sz="19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590" indent="-101590" algn="l" defTabSz="406359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04770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2pPr>
      <a:lvl3pPr marL="50794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9" kern="1200">
          <a:solidFill>
            <a:schemeClr val="tx1"/>
          </a:solidFill>
          <a:latin typeface="+mn-lt"/>
          <a:ea typeface="+mn-ea"/>
          <a:cs typeface="+mn-cs"/>
        </a:defRPr>
      </a:lvl3pPr>
      <a:lvl4pPr marL="71112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30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1748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066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2384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027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18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0635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0953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1271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1589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1907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2225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25437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5A7E275-C371-A084-532B-4BB0FDE670C8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0">
                <a:srgbClr val="192332"/>
              </a:gs>
              <a:gs pos="100000">
                <a:srgbClr val="2E266C"/>
              </a:gs>
            </a:gsLst>
            <a:lin ang="16200000" scaled="1"/>
            <a:tileRect/>
          </a:gradFill>
          <a:ln w="76200">
            <a:solidFill>
              <a:srgbClr val="DA72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F2E3ED8-973F-F5DC-B1F5-AF27F6440B88}"/>
              </a:ext>
            </a:extLst>
          </p:cNvPr>
          <p:cNvSpPr/>
          <p:nvPr/>
        </p:nvSpPr>
        <p:spPr>
          <a:xfrm rot="18223747">
            <a:off x="-145501" y="1376163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3E9A56F-A5E5-972A-09A5-E55552DE67A4}"/>
              </a:ext>
            </a:extLst>
          </p:cNvPr>
          <p:cNvSpPr/>
          <p:nvPr/>
        </p:nvSpPr>
        <p:spPr>
          <a:xfrm rot="18223747">
            <a:off x="-267421" y="1376164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92FD43F-67FB-9579-75BA-D01EC4E5BE2B}"/>
              </a:ext>
            </a:extLst>
          </p:cNvPr>
          <p:cNvSpPr/>
          <p:nvPr/>
        </p:nvSpPr>
        <p:spPr>
          <a:xfrm rot="18223747">
            <a:off x="-1448253" y="1229306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716AA66-29F1-8C90-EBE9-E688B72EA57C}"/>
              </a:ext>
            </a:extLst>
          </p:cNvPr>
          <p:cNvSpPr/>
          <p:nvPr/>
        </p:nvSpPr>
        <p:spPr>
          <a:xfrm rot="18223747">
            <a:off x="-1570173" y="1229307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28544E2F-5BD5-B30E-C0A5-0624826B8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94" y="45719"/>
            <a:ext cx="3002281" cy="300228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05B9FA8-CD35-F1E0-3175-204DB9B0E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473" y="464456"/>
            <a:ext cx="1518641" cy="6809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1B0094D9-2CAD-3235-A978-A1007897C170}"/>
              </a:ext>
            </a:extLst>
          </p:cNvPr>
          <p:cNvSpPr txBox="1">
            <a:spLocks/>
          </p:cNvSpPr>
          <p:nvPr/>
        </p:nvSpPr>
        <p:spPr>
          <a:xfrm>
            <a:off x="4688366" y="1030515"/>
            <a:ext cx="7256892" cy="204651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7700" b="1" dirty="0">
                <a:solidFill>
                  <a:srgbClr val="DA723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pperplate Gothic Bold" panose="020E0705020206020404" pitchFamily="34" charset="0"/>
              </a:rPr>
              <a:t>Dominando SQL </a:t>
            </a:r>
          </a:p>
          <a:p>
            <a:pPr algn="l">
              <a:tabLst>
                <a:tab pos="2684463" algn="l"/>
              </a:tabLst>
            </a:pPr>
            <a:r>
              <a:rPr lang="pt-BR" sz="4600" i="1" dirty="0">
                <a:solidFill>
                  <a:srgbClr val="DA723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pperplate Gothic Bold" panose="020E0705020206020404" pitchFamily="34" charset="0"/>
              </a:rPr>
              <a:t>As Fundações Essenciais para o Banco de Dados</a:t>
            </a:r>
          </a:p>
        </p:txBody>
      </p:sp>
    </p:spTree>
    <p:extLst>
      <p:ext uri="{BB962C8B-B14F-4D97-AF65-F5344CB8AC3E}">
        <p14:creationId xmlns:p14="http://schemas.microsoft.com/office/powerpoint/2010/main" val="1461150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5A7E275-C371-A084-532B-4BB0FDE670C8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0">
                <a:srgbClr val="192332"/>
              </a:gs>
              <a:gs pos="100000">
                <a:srgbClr val="2E266C"/>
              </a:gs>
            </a:gsLst>
            <a:lin ang="16200000" scaled="1"/>
            <a:tileRect/>
          </a:gradFill>
          <a:ln w="76200">
            <a:solidFill>
              <a:srgbClr val="DA72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F2E3ED8-973F-F5DC-B1F5-AF27F6440B88}"/>
              </a:ext>
            </a:extLst>
          </p:cNvPr>
          <p:cNvSpPr/>
          <p:nvPr/>
        </p:nvSpPr>
        <p:spPr>
          <a:xfrm rot="18223747">
            <a:off x="-145501" y="1376163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3E9A56F-A5E5-972A-09A5-E55552DE67A4}"/>
              </a:ext>
            </a:extLst>
          </p:cNvPr>
          <p:cNvSpPr/>
          <p:nvPr/>
        </p:nvSpPr>
        <p:spPr>
          <a:xfrm rot="18223747">
            <a:off x="-267421" y="1376164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92FD43F-67FB-9579-75BA-D01EC4E5BE2B}"/>
              </a:ext>
            </a:extLst>
          </p:cNvPr>
          <p:cNvSpPr/>
          <p:nvPr/>
        </p:nvSpPr>
        <p:spPr>
          <a:xfrm rot="18223747">
            <a:off x="-1448253" y="1229306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716AA66-29F1-8C90-EBE9-E688B72EA57C}"/>
              </a:ext>
            </a:extLst>
          </p:cNvPr>
          <p:cNvSpPr/>
          <p:nvPr/>
        </p:nvSpPr>
        <p:spPr>
          <a:xfrm rot="18223747">
            <a:off x="-1570173" y="1229307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28544E2F-5BD5-B30E-C0A5-0624826B8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0594" y="45719"/>
            <a:ext cx="3002281" cy="300228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05B9FA8-CD35-F1E0-3175-204DB9B0E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473" y="464456"/>
            <a:ext cx="1518641" cy="6809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1B0094D9-2CAD-3235-A978-A1007897C170}"/>
              </a:ext>
            </a:extLst>
          </p:cNvPr>
          <p:cNvSpPr txBox="1">
            <a:spLocks/>
          </p:cNvSpPr>
          <p:nvPr/>
        </p:nvSpPr>
        <p:spPr>
          <a:xfrm>
            <a:off x="4688366" y="1538512"/>
            <a:ext cx="7503634" cy="142240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5400" b="1" dirty="0">
                <a:solidFill>
                  <a:srgbClr val="DA723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pperplate Gothic Bold" panose="020E0705020206020404" pitchFamily="34" charset="0"/>
              </a:rPr>
              <a:t>Funções de Agregação</a:t>
            </a:r>
          </a:p>
        </p:txBody>
      </p:sp>
    </p:spTree>
    <p:extLst>
      <p:ext uri="{BB962C8B-B14F-4D97-AF65-F5344CB8AC3E}">
        <p14:creationId xmlns:p14="http://schemas.microsoft.com/office/powerpoint/2010/main" val="4047257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5A7E275-C371-A084-532B-4BB0FDE670C8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0">
                <a:srgbClr val="192332"/>
              </a:gs>
              <a:gs pos="100000">
                <a:srgbClr val="2E266C"/>
              </a:gs>
            </a:gsLst>
            <a:lin ang="16200000" scaled="1"/>
            <a:tileRect/>
          </a:gradFill>
          <a:ln w="76200">
            <a:solidFill>
              <a:srgbClr val="DA72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F2E3ED8-973F-F5DC-B1F5-AF27F6440B88}"/>
              </a:ext>
            </a:extLst>
          </p:cNvPr>
          <p:cNvSpPr/>
          <p:nvPr/>
        </p:nvSpPr>
        <p:spPr>
          <a:xfrm rot="18223747">
            <a:off x="-145501" y="1376163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3E9A56F-A5E5-972A-09A5-E55552DE67A4}"/>
              </a:ext>
            </a:extLst>
          </p:cNvPr>
          <p:cNvSpPr/>
          <p:nvPr/>
        </p:nvSpPr>
        <p:spPr>
          <a:xfrm rot="18223747">
            <a:off x="-267421" y="1376164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92FD43F-67FB-9579-75BA-D01EC4E5BE2B}"/>
              </a:ext>
            </a:extLst>
          </p:cNvPr>
          <p:cNvSpPr/>
          <p:nvPr/>
        </p:nvSpPr>
        <p:spPr>
          <a:xfrm rot="18223747">
            <a:off x="-1448253" y="1229306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716AA66-29F1-8C90-EBE9-E688B72EA57C}"/>
              </a:ext>
            </a:extLst>
          </p:cNvPr>
          <p:cNvSpPr/>
          <p:nvPr/>
        </p:nvSpPr>
        <p:spPr>
          <a:xfrm rot="18223747">
            <a:off x="-1570173" y="1229307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28544E2F-5BD5-B30E-C0A5-0624826B8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0594" y="45719"/>
            <a:ext cx="3002281" cy="300228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05B9FA8-CD35-F1E0-3175-204DB9B0E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473" y="464456"/>
            <a:ext cx="1518641" cy="6809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1B0094D9-2CAD-3235-A978-A1007897C170}"/>
              </a:ext>
            </a:extLst>
          </p:cNvPr>
          <p:cNvSpPr txBox="1">
            <a:spLocks/>
          </p:cNvSpPr>
          <p:nvPr/>
        </p:nvSpPr>
        <p:spPr>
          <a:xfrm>
            <a:off x="4688366" y="1538512"/>
            <a:ext cx="7503634" cy="142240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5400" b="1" dirty="0">
                <a:solidFill>
                  <a:srgbClr val="DA723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pperplate Gothic Bold" panose="020E0705020206020404" pitchFamily="34" charset="0"/>
              </a:rPr>
              <a:t>Funções de </a:t>
            </a:r>
          </a:p>
          <a:p>
            <a:pPr algn="l"/>
            <a:r>
              <a:rPr lang="pt-BR" sz="5400" b="1" dirty="0">
                <a:solidFill>
                  <a:srgbClr val="DA723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pperplate Gothic Bold" panose="020E0705020206020404" pitchFamily="34" charset="0"/>
              </a:rPr>
              <a:t>Data e Hora</a:t>
            </a:r>
          </a:p>
        </p:txBody>
      </p:sp>
    </p:spTree>
    <p:extLst>
      <p:ext uri="{BB962C8B-B14F-4D97-AF65-F5344CB8AC3E}">
        <p14:creationId xmlns:p14="http://schemas.microsoft.com/office/powerpoint/2010/main" val="4035204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5A7E275-C371-A084-532B-4BB0FDE670C8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0">
                <a:srgbClr val="192332"/>
              </a:gs>
              <a:gs pos="100000">
                <a:srgbClr val="2E266C"/>
              </a:gs>
            </a:gsLst>
            <a:lin ang="16200000" scaled="1"/>
            <a:tileRect/>
          </a:gradFill>
          <a:ln w="76200">
            <a:solidFill>
              <a:srgbClr val="DA72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F2E3ED8-973F-F5DC-B1F5-AF27F6440B88}"/>
              </a:ext>
            </a:extLst>
          </p:cNvPr>
          <p:cNvSpPr/>
          <p:nvPr/>
        </p:nvSpPr>
        <p:spPr>
          <a:xfrm rot="18223747">
            <a:off x="-145501" y="1376163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3E9A56F-A5E5-972A-09A5-E55552DE67A4}"/>
              </a:ext>
            </a:extLst>
          </p:cNvPr>
          <p:cNvSpPr/>
          <p:nvPr/>
        </p:nvSpPr>
        <p:spPr>
          <a:xfrm rot="18223747">
            <a:off x="-267421" y="1376164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92FD43F-67FB-9579-75BA-D01EC4E5BE2B}"/>
              </a:ext>
            </a:extLst>
          </p:cNvPr>
          <p:cNvSpPr/>
          <p:nvPr/>
        </p:nvSpPr>
        <p:spPr>
          <a:xfrm rot="18223747">
            <a:off x="-1448253" y="1229306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716AA66-29F1-8C90-EBE9-E688B72EA57C}"/>
              </a:ext>
            </a:extLst>
          </p:cNvPr>
          <p:cNvSpPr/>
          <p:nvPr/>
        </p:nvSpPr>
        <p:spPr>
          <a:xfrm rot="18223747">
            <a:off x="-1570173" y="1229307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28544E2F-5BD5-B30E-C0A5-0624826B8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0594" y="45719"/>
            <a:ext cx="3002281" cy="300228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05B9FA8-CD35-F1E0-3175-204DB9B0E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3473" y="464456"/>
            <a:ext cx="1518641" cy="6809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1B0094D9-2CAD-3235-A978-A1007897C170}"/>
              </a:ext>
            </a:extLst>
          </p:cNvPr>
          <p:cNvSpPr txBox="1">
            <a:spLocks/>
          </p:cNvSpPr>
          <p:nvPr/>
        </p:nvSpPr>
        <p:spPr>
          <a:xfrm>
            <a:off x="4688366" y="1538512"/>
            <a:ext cx="7503634" cy="142240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5400" b="1" dirty="0">
                <a:solidFill>
                  <a:srgbClr val="DA723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pperplate Gothic Bold" panose="020E0705020206020404" pitchFamily="34" charset="0"/>
              </a:rPr>
              <a:t>Funções de </a:t>
            </a:r>
          </a:p>
          <a:p>
            <a:pPr algn="l"/>
            <a:r>
              <a:rPr lang="pt-BR" sz="5400" b="1" dirty="0" err="1">
                <a:solidFill>
                  <a:srgbClr val="DA723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pperplate Gothic Bold" panose="020E0705020206020404" pitchFamily="34" charset="0"/>
              </a:rPr>
              <a:t>String</a:t>
            </a:r>
            <a:endParaRPr lang="pt-BR" sz="5400" b="1" dirty="0">
              <a:solidFill>
                <a:srgbClr val="DA723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11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5A7E275-C371-A084-532B-4BB0FDE670C8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0">
                <a:srgbClr val="192332"/>
              </a:gs>
              <a:gs pos="100000">
                <a:srgbClr val="2E266C"/>
              </a:gs>
            </a:gsLst>
            <a:lin ang="16200000" scaled="1"/>
            <a:tileRect/>
          </a:gradFill>
          <a:ln w="76200">
            <a:solidFill>
              <a:srgbClr val="DA72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F2E3ED8-973F-F5DC-B1F5-AF27F6440B88}"/>
              </a:ext>
            </a:extLst>
          </p:cNvPr>
          <p:cNvSpPr/>
          <p:nvPr/>
        </p:nvSpPr>
        <p:spPr>
          <a:xfrm rot="18223747">
            <a:off x="-145501" y="1376163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3E9A56F-A5E5-972A-09A5-E55552DE67A4}"/>
              </a:ext>
            </a:extLst>
          </p:cNvPr>
          <p:cNvSpPr/>
          <p:nvPr/>
        </p:nvSpPr>
        <p:spPr>
          <a:xfrm rot="18223747">
            <a:off x="-267421" y="1376164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92FD43F-67FB-9579-75BA-D01EC4E5BE2B}"/>
              </a:ext>
            </a:extLst>
          </p:cNvPr>
          <p:cNvSpPr/>
          <p:nvPr/>
        </p:nvSpPr>
        <p:spPr>
          <a:xfrm rot="18223747">
            <a:off x="-1448253" y="1229306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716AA66-29F1-8C90-EBE9-E688B72EA57C}"/>
              </a:ext>
            </a:extLst>
          </p:cNvPr>
          <p:cNvSpPr/>
          <p:nvPr/>
        </p:nvSpPr>
        <p:spPr>
          <a:xfrm rot="18223747">
            <a:off x="-1570173" y="1229307"/>
            <a:ext cx="5900951" cy="589386"/>
          </a:xfrm>
          <a:prstGeom prst="rect">
            <a:avLst/>
          </a:prstGeom>
          <a:solidFill>
            <a:srgbClr val="DA723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28544E2F-5BD5-B30E-C0A5-0624826B8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0594" y="45719"/>
            <a:ext cx="3002281" cy="300228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05B9FA8-CD35-F1E0-3175-204DB9B0E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3473" y="464456"/>
            <a:ext cx="1518641" cy="6809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1B0094D9-2CAD-3235-A978-A1007897C170}"/>
              </a:ext>
            </a:extLst>
          </p:cNvPr>
          <p:cNvSpPr txBox="1">
            <a:spLocks/>
          </p:cNvSpPr>
          <p:nvPr/>
        </p:nvSpPr>
        <p:spPr>
          <a:xfrm>
            <a:off x="4688366" y="1538512"/>
            <a:ext cx="7503634" cy="142240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5400" b="1" dirty="0">
                <a:solidFill>
                  <a:srgbClr val="DA723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pperplate Gothic Bold" panose="020E0705020206020404" pitchFamily="34" charset="0"/>
              </a:rPr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19154091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</TotalTime>
  <Words>22</Words>
  <Application>Microsoft Office PowerPoint</Application>
  <PresentationFormat>Personalizar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Copperplate Gothic 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Victor Ramalho Job</dc:creator>
  <cp:lastModifiedBy>Victor Ramalho Job</cp:lastModifiedBy>
  <cp:revision>1</cp:revision>
  <dcterms:created xsi:type="dcterms:W3CDTF">2024-04-29T02:50:20Z</dcterms:created>
  <dcterms:modified xsi:type="dcterms:W3CDTF">2024-04-29T03:42:24Z</dcterms:modified>
</cp:coreProperties>
</file>

<file path=docProps/thumbnail.jpeg>
</file>